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  <p:embeddedFont>
      <p:font typeface="Poppins Heavy" panose="020B0604020202020204" charset="0"/>
      <p:regular r:id="rId16"/>
    </p:embeddedFont>
    <p:embeddedFont>
      <p:font typeface="Poppins Medium" panose="00000600000000000000" pitchFamily="2" charset="0"/>
      <p:regular r:id="rId17"/>
    </p:embeddedFont>
    <p:embeddedFont>
      <p:font typeface="Poppins Semi-Bold" panose="020B0604020202020204" charset="0"/>
      <p:regular r:id="rId18"/>
    </p:embeddedFont>
    <p:embeddedFont>
      <p:font typeface="Poppins Ultra-Bold" panose="020B0604020202020204" charset="0"/>
      <p:regular r:id="rId19"/>
    </p:embeddedFont>
    <p:embeddedFont>
      <p:font typeface="Proxima Nova Bold" panose="020B0604020202020204" charset="0"/>
      <p:regular r:id="rId20"/>
    </p:embeddedFont>
    <p:embeddedFont>
      <p:font typeface="Tahoma" panose="020B06040305040402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6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8888" y="1757486"/>
            <a:ext cx="6817181" cy="6817181"/>
            <a:chOff x="0" y="0"/>
            <a:chExt cx="837653" cy="837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7653" cy="837653"/>
            </a:xfrm>
            <a:custGeom>
              <a:avLst/>
              <a:gdLst/>
              <a:ahLst/>
              <a:cxnLst/>
              <a:rect l="l" t="t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87279" y="2055878"/>
            <a:ext cx="6220398" cy="6220398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2087" y="2138378"/>
            <a:ext cx="6055396" cy="6055396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19823" y="2399664"/>
            <a:ext cx="5805876" cy="5532824"/>
            <a:chOff x="0" y="0"/>
            <a:chExt cx="85291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823139" y="2591748"/>
            <a:ext cx="5148678" cy="514865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-10800000">
            <a:off x="4397478" y="750863"/>
            <a:ext cx="4392637" cy="8785274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-1802175" y="4393923"/>
            <a:ext cx="5103504" cy="1499154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03801" y="2353149"/>
            <a:ext cx="432044" cy="4320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46065" y="7456654"/>
            <a:ext cx="432044" cy="4320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827" y="9089590"/>
            <a:ext cx="2831992" cy="283199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823139" y="435103"/>
            <a:ext cx="1187194" cy="118719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17484" y="8711283"/>
            <a:ext cx="1050577" cy="10505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042772" y="-897152"/>
            <a:ext cx="1794303" cy="179430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608708" y="1076955"/>
            <a:ext cx="581951" cy="581951"/>
          </a:xfrm>
          <a:custGeom>
            <a:avLst/>
            <a:gdLst/>
            <a:ahLst/>
            <a:cxnLst/>
            <a:rect l="l" t="t" r="r" b="b"/>
            <a:pathLst>
              <a:path w="581951" h="581951">
                <a:moveTo>
                  <a:pt x="0" y="0"/>
                </a:moveTo>
                <a:lnTo>
                  <a:pt x="581951" y="0"/>
                </a:lnTo>
                <a:lnTo>
                  <a:pt x="581951" y="581951"/>
                </a:lnTo>
                <a:lnTo>
                  <a:pt x="0" y="581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269708" y="7078352"/>
            <a:ext cx="9894879" cy="1115423"/>
          </a:xfrm>
          <a:custGeom>
            <a:avLst/>
            <a:gdLst/>
            <a:ahLst/>
            <a:cxnLst/>
            <a:rect l="l" t="t" r="r" b="b"/>
            <a:pathLst>
              <a:path w="9894879" h="1115423">
                <a:moveTo>
                  <a:pt x="0" y="0"/>
                </a:moveTo>
                <a:lnTo>
                  <a:pt x="9894878" y="0"/>
                </a:lnTo>
                <a:lnTo>
                  <a:pt x="9894878" y="1115423"/>
                </a:lnTo>
                <a:lnTo>
                  <a:pt x="0" y="11154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9113965" y="2463629"/>
            <a:ext cx="8622599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7"/>
              </a:lnSpc>
            </a:pPr>
            <a:r>
              <a:rPr lang="en-US" sz="5222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Gen AI: </a:t>
            </a:r>
            <a:r>
              <a:rPr lang="en-US" sz="522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522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 LLM Inference on CPU and fine-tuning of LLM Model to create a Custom Chatbot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41220" y="7310483"/>
            <a:ext cx="5987854" cy="67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46"/>
              </a:lnSpc>
            </a:pPr>
            <a:r>
              <a:rPr lang="en-US" sz="4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Krupa Kori</a:t>
            </a:r>
          </a:p>
        </p:txBody>
      </p:sp>
      <p:sp>
        <p:nvSpPr>
          <p:cNvPr id="36" name="Freeform 36"/>
          <p:cNvSpPr/>
          <p:nvPr/>
        </p:nvSpPr>
        <p:spPr>
          <a:xfrm>
            <a:off x="16369554" y="8320300"/>
            <a:ext cx="889746" cy="889746"/>
          </a:xfrm>
          <a:custGeom>
            <a:avLst/>
            <a:gdLst/>
            <a:ahLst/>
            <a:cxnLst/>
            <a:rect l="l" t="t" r="r" b="b"/>
            <a:pathLst>
              <a:path w="889746" h="889746">
                <a:moveTo>
                  <a:pt x="0" y="0"/>
                </a:moveTo>
                <a:lnTo>
                  <a:pt x="889746" y="0"/>
                </a:lnTo>
                <a:lnTo>
                  <a:pt x="889746" y="889745"/>
                </a:lnTo>
                <a:lnTo>
                  <a:pt x="0" y="8897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13946" y="-465137"/>
            <a:ext cx="11718284" cy="11718284"/>
          </a:xfrm>
          <a:custGeom>
            <a:avLst/>
            <a:gdLst/>
            <a:ahLst/>
            <a:cxnLst/>
            <a:rect l="l" t="t" r="r" b="b"/>
            <a:pathLst>
              <a:path w="11718284" h="11718284">
                <a:moveTo>
                  <a:pt x="0" y="0"/>
                </a:moveTo>
                <a:lnTo>
                  <a:pt x="11718284" y="0"/>
                </a:lnTo>
                <a:lnTo>
                  <a:pt x="11718284" y="11718284"/>
                </a:lnTo>
                <a:lnTo>
                  <a:pt x="0" y="11718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13946" y="366695"/>
            <a:ext cx="1004905" cy="1004905"/>
          </a:xfrm>
          <a:custGeom>
            <a:avLst/>
            <a:gdLst/>
            <a:ahLst/>
            <a:cxnLst/>
            <a:rect l="l" t="t" r="r" b="b"/>
            <a:pathLst>
              <a:path w="1004905" h="1004905">
                <a:moveTo>
                  <a:pt x="0" y="0"/>
                </a:moveTo>
                <a:lnTo>
                  <a:pt x="1004906" y="0"/>
                </a:lnTo>
                <a:lnTo>
                  <a:pt x="1004906" y="1004905"/>
                </a:lnTo>
                <a:lnTo>
                  <a:pt x="0" y="1004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730" y="1992475"/>
            <a:ext cx="9794981" cy="779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979" lvl="1" indent="-349990" algn="l">
              <a:lnSpc>
                <a:spcPts val="3890"/>
              </a:lnSpc>
              <a:buAutoNum type="arabicPeriod"/>
            </a:pPr>
            <a:r>
              <a:rPr lang="en-US" sz="3242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(UI)</a:t>
            </a:r>
            <a:r>
              <a:rPr lang="en-US" sz="324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Frontend interface for user interaction (web, mobile, messaging platforms).</a:t>
            </a:r>
          </a:p>
          <a:p>
            <a:pPr marL="699979" lvl="1" indent="-349990" algn="l">
              <a:lnSpc>
                <a:spcPts val="3890"/>
              </a:lnSpc>
              <a:buAutoNum type="arabicPeriod"/>
            </a:pPr>
            <a:r>
              <a:rPr lang="en-US" sz="3242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Natural Language Processing (NLP)</a:t>
            </a:r>
            <a:r>
              <a:rPr lang="en-US" sz="324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Processes user inputs to understand intents and extract entities (using frameworks like Hugging Face Transformers).</a:t>
            </a:r>
          </a:p>
          <a:p>
            <a:pPr marL="699979" lvl="1" indent="-349990" algn="l">
              <a:lnSpc>
                <a:spcPts val="3890"/>
              </a:lnSpc>
              <a:buAutoNum type="arabicPeriod"/>
            </a:pPr>
            <a:r>
              <a:rPr lang="en-US" sz="3242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Core Logic</a:t>
            </a:r>
            <a:r>
              <a:rPr lang="en-US" sz="324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Handles conversation flow, context management, and business logic.</a:t>
            </a:r>
          </a:p>
          <a:p>
            <a:pPr marL="699979" lvl="1" indent="-349990" algn="l">
              <a:lnSpc>
                <a:spcPts val="3890"/>
              </a:lnSpc>
              <a:buAutoNum type="arabicPeriod"/>
            </a:pPr>
            <a:r>
              <a:rPr lang="en-US" sz="3242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Response Generation</a:t>
            </a:r>
            <a:r>
              <a:rPr lang="en-US" sz="324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Generates appropriate responses using pre-defined templates or dynamic models.</a:t>
            </a:r>
          </a:p>
          <a:p>
            <a:pPr marL="699979" lvl="1" indent="-349990" algn="l">
              <a:lnSpc>
                <a:spcPts val="3890"/>
              </a:lnSpc>
              <a:buAutoNum type="arabicPeriod"/>
            </a:pPr>
            <a:r>
              <a:rPr lang="en-US" sz="3242">
                <a:solidFill>
                  <a:srgbClr val="D6801C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Systems</a:t>
            </a:r>
            <a:r>
              <a:rPr lang="en-US" sz="324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 Integrates with external APIs, databases, and services for data retrieval and actions.</a:t>
            </a:r>
          </a:p>
          <a:p>
            <a:pPr algn="l">
              <a:lnSpc>
                <a:spcPts val="3890"/>
              </a:lnSpc>
            </a:pPr>
            <a:endParaRPr lang="en-US" sz="3242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5185" y="362223"/>
            <a:ext cx="9290932" cy="115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5"/>
              </a:lnSpc>
              <a:spcBef>
                <a:spcPct val="0"/>
              </a:spcBef>
            </a:pPr>
            <a:r>
              <a:rPr lang="en-US" sz="6396">
                <a:solidFill>
                  <a:srgbClr val="D6801C"/>
                </a:solidFill>
                <a:latin typeface="Poppins Heavy"/>
                <a:ea typeface="Poppins Heavy"/>
                <a:cs typeface="Poppins Heavy"/>
                <a:sym typeface="Poppins Heavy"/>
              </a:rPr>
              <a:t>Chatbot Architecture</a:t>
            </a:r>
          </a:p>
        </p:txBody>
      </p:sp>
      <p:sp>
        <p:nvSpPr>
          <p:cNvPr id="6" name="Freeform 6"/>
          <p:cNvSpPr/>
          <p:nvPr/>
        </p:nvSpPr>
        <p:spPr>
          <a:xfrm>
            <a:off x="10222367" y="2491030"/>
            <a:ext cx="7584106" cy="5805950"/>
          </a:xfrm>
          <a:custGeom>
            <a:avLst/>
            <a:gdLst/>
            <a:ahLst/>
            <a:cxnLst/>
            <a:rect l="l" t="t" r="r" b="b"/>
            <a:pathLst>
              <a:path w="7584106" h="5805950">
                <a:moveTo>
                  <a:pt x="0" y="0"/>
                </a:moveTo>
                <a:lnTo>
                  <a:pt x="7584106" y="0"/>
                </a:lnTo>
                <a:lnTo>
                  <a:pt x="7584106" y="5805950"/>
                </a:lnTo>
                <a:lnTo>
                  <a:pt x="0" y="5805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13946" y="-465137"/>
            <a:ext cx="11718284" cy="11718284"/>
          </a:xfrm>
          <a:custGeom>
            <a:avLst/>
            <a:gdLst/>
            <a:ahLst/>
            <a:cxnLst/>
            <a:rect l="l" t="t" r="r" b="b"/>
            <a:pathLst>
              <a:path w="11718284" h="11718284">
                <a:moveTo>
                  <a:pt x="0" y="0"/>
                </a:moveTo>
                <a:lnTo>
                  <a:pt x="11718284" y="0"/>
                </a:lnTo>
                <a:lnTo>
                  <a:pt x="11718284" y="11718284"/>
                </a:lnTo>
                <a:lnTo>
                  <a:pt x="0" y="11718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13946" y="366695"/>
            <a:ext cx="1004905" cy="1004905"/>
          </a:xfrm>
          <a:custGeom>
            <a:avLst/>
            <a:gdLst/>
            <a:ahLst/>
            <a:cxnLst/>
            <a:rect l="l" t="t" r="r" b="b"/>
            <a:pathLst>
              <a:path w="1004905" h="1004905">
                <a:moveTo>
                  <a:pt x="0" y="0"/>
                </a:moveTo>
                <a:lnTo>
                  <a:pt x="1004906" y="0"/>
                </a:lnTo>
                <a:lnTo>
                  <a:pt x="1004906" y="1004905"/>
                </a:lnTo>
                <a:lnTo>
                  <a:pt x="0" y="1004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7621" y="3203351"/>
            <a:ext cx="10516326" cy="58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</a:pPr>
            <a:r>
              <a:rPr lang="en-US" sz="348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Creating a custom chatbot involves leveraging natural language processing and machine learning technologies to develop a conversational interface tailored to specific user needs. </a:t>
            </a:r>
          </a:p>
          <a:p>
            <a:pPr algn="l">
              <a:lnSpc>
                <a:spcPts val="4177"/>
              </a:lnSpc>
            </a:pPr>
            <a:r>
              <a:rPr lang="en-US" sz="348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      By integrating core features like intent recognition, context management, and personalized responses, you can build an efficient, user-friendly chatbot that enhances user interaction and provides valuable support or services.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5185" y="1190625"/>
            <a:ext cx="5980137" cy="115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5"/>
              </a:lnSpc>
              <a:spcBef>
                <a:spcPct val="0"/>
              </a:spcBef>
            </a:pPr>
            <a:r>
              <a:rPr lang="en-US" sz="6396">
                <a:solidFill>
                  <a:srgbClr val="D6801C"/>
                </a:solidFill>
                <a:latin typeface="Poppins Heavy"/>
                <a:ea typeface="Poppins Heavy"/>
                <a:cs typeface="Poppins Heavy"/>
                <a:sym typeface="Poppins Heavy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8888" y="1757486"/>
            <a:ext cx="6817181" cy="6817181"/>
            <a:chOff x="0" y="0"/>
            <a:chExt cx="837653" cy="837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7653" cy="837653"/>
            </a:xfrm>
            <a:custGeom>
              <a:avLst/>
              <a:gdLst/>
              <a:ahLst/>
              <a:cxnLst/>
              <a:rect l="l" t="t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87279" y="2055878"/>
            <a:ext cx="6220398" cy="6220398"/>
          </a:xfrm>
          <a:custGeom>
            <a:avLst/>
            <a:gdLst/>
            <a:ahLst/>
            <a:cxnLst/>
            <a:rect l="l" t="t" r="r" b="b"/>
            <a:pathLst>
              <a:path w="6220398" h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2087" y="2138378"/>
            <a:ext cx="6055396" cy="6055396"/>
          </a:xfrm>
          <a:custGeom>
            <a:avLst/>
            <a:gdLst/>
            <a:ahLst/>
            <a:cxnLst/>
            <a:rect l="l" t="t" r="r" b="b"/>
            <a:pathLst>
              <a:path w="6055396" h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19823" y="2399664"/>
            <a:ext cx="5805876" cy="5532824"/>
            <a:chOff x="0" y="0"/>
            <a:chExt cx="85291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823139" y="2591748"/>
            <a:ext cx="5148678" cy="514865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-10800000">
            <a:off x="4397478" y="750863"/>
            <a:ext cx="4392637" cy="8785274"/>
          </a:xfrm>
          <a:custGeom>
            <a:avLst/>
            <a:gdLst/>
            <a:ahLst/>
            <a:cxnLst/>
            <a:rect l="l" t="t" r="r" b="b"/>
            <a:pathLst>
              <a:path w="4392637" h="8785274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-1802175" y="4393923"/>
            <a:ext cx="5103504" cy="1499154"/>
          </a:xfrm>
          <a:custGeom>
            <a:avLst/>
            <a:gdLst/>
            <a:ahLst/>
            <a:cxnLst/>
            <a:rect l="l" t="t" r="r" b="b"/>
            <a:pathLst>
              <a:path w="5103504" h="149915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03801" y="2353149"/>
            <a:ext cx="432044" cy="4320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46065" y="7456654"/>
            <a:ext cx="432044" cy="4320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827" y="9089590"/>
            <a:ext cx="2831992" cy="283199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823139" y="435103"/>
            <a:ext cx="1187194" cy="118719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17484" y="8711283"/>
            <a:ext cx="1050577" cy="10505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042772" y="-897152"/>
            <a:ext cx="1794303" cy="179430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608708" y="1144549"/>
            <a:ext cx="581951" cy="581951"/>
          </a:xfrm>
          <a:custGeom>
            <a:avLst/>
            <a:gdLst/>
            <a:ahLst/>
            <a:cxnLst/>
            <a:rect l="l" t="t" r="r" b="b"/>
            <a:pathLst>
              <a:path w="581951" h="581951">
                <a:moveTo>
                  <a:pt x="0" y="0"/>
                </a:moveTo>
                <a:lnTo>
                  <a:pt x="581951" y="0"/>
                </a:lnTo>
                <a:lnTo>
                  <a:pt x="581951" y="581951"/>
                </a:lnTo>
                <a:lnTo>
                  <a:pt x="0" y="581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136677" y="5047443"/>
            <a:ext cx="9897851" cy="1115758"/>
          </a:xfrm>
          <a:custGeom>
            <a:avLst/>
            <a:gdLst/>
            <a:ahLst/>
            <a:cxnLst/>
            <a:rect l="l" t="t" r="r" b="b"/>
            <a:pathLst>
              <a:path w="9897851" h="1115758">
                <a:moveTo>
                  <a:pt x="0" y="0"/>
                </a:moveTo>
                <a:lnTo>
                  <a:pt x="9897851" y="0"/>
                </a:lnTo>
                <a:lnTo>
                  <a:pt x="9897851" y="1115758"/>
                </a:lnTo>
                <a:lnTo>
                  <a:pt x="0" y="11157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1220327" y="3507715"/>
            <a:ext cx="5970332" cy="131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35" name="Freeform 35"/>
          <p:cNvSpPr/>
          <p:nvPr/>
        </p:nvSpPr>
        <p:spPr>
          <a:xfrm>
            <a:off x="16369554" y="8252705"/>
            <a:ext cx="889746" cy="889746"/>
          </a:xfrm>
          <a:custGeom>
            <a:avLst/>
            <a:gdLst/>
            <a:ahLst/>
            <a:cxnLst/>
            <a:rect l="l" t="t" r="r" b="b"/>
            <a:pathLst>
              <a:path w="889746" h="889746">
                <a:moveTo>
                  <a:pt x="0" y="0"/>
                </a:moveTo>
                <a:lnTo>
                  <a:pt x="889746" y="0"/>
                </a:lnTo>
                <a:lnTo>
                  <a:pt x="889746" y="889746"/>
                </a:lnTo>
                <a:lnTo>
                  <a:pt x="0" y="8897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8F5D30-CBA6-8655-B4CD-470BCDA89A63}"/>
              </a:ext>
            </a:extLst>
          </p:cNvPr>
          <p:cNvSpPr/>
          <p:nvPr/>
        </p:nvSpPr>
        <p:spPr>
          <a:xfrm>
            <a:off x="12513400" y="6301251"/>
            <a:ext cx="8509554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By-</a:t>
            </a:r>
          </a:p>
          <a:p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Krupa Kori</a:t>
            </a:r>
          </a:p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4</a:t>
            </a:r>
            <a:r>
              <a:rPr lang="en-US" sz="2800" b="1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Sem, AIML</a:t>
            </a:r>
          </a:p>
          <a:p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G M Institute of Technology</a:t>
            </a:r>
          </a:p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Davangere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36367" y="-5210866"/>
            <a:ext cx="14680367" cy="14680367"/>
            <a:chOff x="0" y="0"/>
            <a:chExt cx="837653" cy="837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7653" cy="837653"/>
            </a:xfrm>
            <a:custGeom>
              <a:avLst/>
              <a:gdLst/>
              <a:ahLst/>
              <a:cxnLst/>
              <a:rect l="l" t="t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7477" y="-3456726"/>
            <a:ext cx="12502588" cy="11914587"/>
            <a:chOff x="0" y="0"/>
            <a:chExt cx="85291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29282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3739860" y="-3414336"/>
            <a:ext cx="11087352" cy="1108730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379274" y="1623994"/>
            <a:ext cx="823612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84"/>
              </a:lnSpc>
            </a:pPr>
            <a:r>
              <a:rPr lang="en-US" sz="748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54270" y="3199080"/>
            <a:ext cx="7492081" cy="522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597" lvl="1" indent="-404799" algn="just">
              <a:lnSpc>
                <a:spcPts val="5249"/>
              </a:lnSpc>
              <a:buAutoNum type="arabicPeriod"/>
            </a:pPr>
            <a:r>
              <a:rPr lang="en-US" sz="374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Solution</a:t>
            </a:r>
          </a:p>
          <a:p>
            <a:pPr marL="809597" lvl="1" indent="-404799" algn="just">
              <a:lnSpc>
                <a:spcPts val="5249"/>
              </a:lnSpc>
              <a:buAutoNum type="arabicPeriod"/>
            </a:pPr>
            <a:r>
              <a:rPr lang="en-US" sz="374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Features Offered</a:t>
            </a:r>
          </a:p>
          <a:p>
            <a:pPr marL="809597" lvl="1" indent="-404799" algn="just">
              <a:lnSpc>
                <a:spcPts val="5249"/>
              </a:lnSpc>
              <a:buAutoNum type="arabicPeriod"/>
            </a:pPr>
            <a:r>
              <a:rPr lang="en-US" sz="374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Process Flow</a:t>
            </a:r>
          </a:p>
          <a:p>
            <a:pPr marL="809597" lvl="1" indent="-404799" algn="just">
              <a:lnSpc>
                <a:spcPts val="5249"/>
              </a:lnSpc>
              <a:buAutoNum type="arabicPeriod"/>
            </a:pPr>
            <a:r>
              <a:rPr lang="en-US" sz="374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Architecture Diagram</a:t>
            </a:r>
          </a:p>
          <a:p>
            <a:pPr marL="809597" lvl="1" indent="-404799" algn="just">
              <a:lnSpc>
                <a:spcPts val="5249"/>
              </a:lnSpc>
              <a:buAutoNum type="arabicPeriod"/>
            </a:pPr>
            <a:r>
              <a:rPr lang="en-US" sz="374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Technologies used</a:t>
            </a:r>
          </a:p>
          <a:p>
            <a:pPr marL="809597" lvl="1" indent="-404799" algn="just">
              <a:lnSpc>
                <a:spcPts val="5249"/>
              </a:lnSpc>
              <a:buAutoNum type="arabicPeriod"/>
            </a:pPr>
            <a:r>
              <a:rPr lang="en-US" sz="374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Conclusion</a:t>
            </a:r>
          </a:p>
          <a:p>
            <a:pPr algn="just">
              <a:lnSpc>
                <a:spcPts val="5249"/>
              </a:lnSpc>
            </a:pPr>
            <a:endParaRPr lang="en-US" sz="3749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just">
              <a:lnSpc>
                <a:spcPts val="524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15869"/>
            <a:ext cx="20569700" cy="5342431"/>
            <a:chOff x="0" y="0"/>
            <a:chExt cx="1398305" cy="3631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8305" cy="363172"/>
            </a:xfrm>
            <a:custGeom>
              <a:avLst/>
              <a:gdLst/>
              <a:ahLst/>
              <a:cxnLst/>
              <a:rect l="l" t="t" r="r" b="b"/>
              <a:pathLst>
                <a:path w="1398305" h="363172">
                  <a:moveTo>
                    <a:pt x="1195105" y="0"/>
                  </a:moveTo>
                  <a:cubicBezTo>
                    <a:pt x="1307329" y="0"/>
                    <a:pt x="1398305" y="81299"/>
                    <a:pt x="1398305" y="181586"/>
                  </a:cubicBezTo>
                  <a:cubicBezTo>
                    <a:pt x="1398305" y="281874"/>
                    <a:pt x="1307329" y="363172"/>
                    <a:pt x="1195105" y="363172"/>
                  </a:cubicBezTo>
                  <a:lnTo>
                    <a:pt x="203200" y="363172"/>
                  </a:lnTo>
                  <a:cubicBezTo>
                    <a:pt x="90976" y="363172"/>
                    <a:pt x="0" y="281874"/>
                    <a:pt x="0" y="181586"/>
                  </a:cubicBezTo>
                  <a:cubicBezTo>
                    <a:pt x="0" y="812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8305" cy="40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71550"/>
            <a:ext cx="6525494" cy="106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sz="6612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10881" y="4799036"/>
            <a:ext cx="14642424" cy="327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014" lvl="1" indent="-333507" algn="just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 a custom chatbot using a lightweight LLM like GPT-2. </a:t>
            </a:r>
          </a:p>
          <a:p>
            <a:pPr marL="667014" lvl="1" indent="-333507" algn="just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Deploy it on a CPU using frameworks like Hugging Face Transformers. </a:t>
            </a:r>
          </a:p>
          <a:p>
            <a:pPr marL="667014" lvl="1" indent="-333507" algn="just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Optimize for speed with quantization techniques. Implement basic NLP tasks (intent recognition, response generation) using pre-trained models, ensuring efficient, resource-light operation suitable for CPU deployment.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259" y="830991"/>
            <a:ext cx="12257483" cy="95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5"/>
              </a:lnSpc>
            </a:pPr>
            <a:r>
              <a:rPr lang="en-US" sz="5896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Features</a:t>
            </a:r>
          </a:p>
        </p:txBody>
      </p:sp>
      <p:sp>
        <p:nvSpPr>
          <p:cNvPr id="3" name="Freeform 3"/>
          <p:cNvSpPr/>
          <p:nvPr/>
        </p:nvSpPr>
        <p:spPr>
          <a:xfrm>
            <a:off x="1159665" y="2721954"/>
            <a:ext cx="7581538" cy="6330584"/>
          </a:xfrm>
          <a:custGeom>
            <a:avLst/>
            <a:gdLst/>
            <a:ahLst/>
            <a:cxnLst/>
            <a:rect l="l" t="t" r="r" b="b"/>
            <a:pathLst>
              <a:path w="7581538" h="6330584">
                <a:moveTo>
                  <a:pt x="0" y="0"/>
                </a:moveTo>
                <a:lnTo>
                  <a:pt x="7581538" y="0"/>
                </a:lnTo>
                <a:lnTo>
                  <a:pt x="7581538" y="6330584"/>
                </a:lnTo>
                <a:lnTo>
                  <a:pt x="0" y="6330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047611" y="5208146"/>
            <a:ext cx="1119874" cy="11198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50128" y="3711958"/>
            <a:ext cx="1119874" cy="11198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50128" y="2338266"/>
            <a:ext cx="1119874" cy="111987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95971" y="8162270"/>
            <a:ext cx="1119874" cy="111987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81322" y="6785220"/>
            <a:ext cx="1119874" cy="111987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251204" y="2539342"/>
            <a:ext cx="717722" cy="717722"/>
          </a:xfrm>
          <a:custGeom>
            <a:avLst/>
            <a:gdLst/>
            <a:ahLst/>
            <a:cxnLst/>
            <a:rect l="l" t="t" r="r" b="b"/>
            <a:pathLst>
              <a:path w="717722" h="717722">
                <a:moveTo>
                  <a:pt x="0" y="0"/>
                </a:moveTo>
                <a:lnTo>
                  <a:pt x="717722" y="0"/>
                </a:lnTo>
                <a:lnTo>
                  <a:pt x="717722" y="717722"/>
                </a:lnTo>
                <a:lnTo>
                  <a:pt x="0" y="717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251204" y="3881839"/>
            <a:ext cx="780112" cy="780112"/>
          </a:xfrm>
          <a:custGeom>
            <a:avLst/>
            <a:gdLst/>
            <a:ahLst/>
            <a:cxnLst/>
            <a:rect l="l" t="t" r="r" b="b"/>
            <a:pathLst>
              <a:path w="780112" h="780112">
                <a:moveTo>
                  <a:pt x="0" y="0"/>
                </a:moveTo>
                <a:lnTo>
                  <a:pt x="780111" y="0"/>
                </a:lnTo>
                <a:lnTo>
                  <a:pt x="780111" y="780112"/>
                </a:lnTo>
                <a:lnTo>
                  <a:pt x="0" y="780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205360" y="5365895"/>
            <a:ext cx="804377" cy="804377"/>
          </a:xfrm>
          <a:custGeom>
            <a:avLst/>
            <a:gdLst/>
            <a:ahLst/>
            <a:cxnLst/>
            <a:rect l="l" t="t" r="r" b="b"/>
            <a:pathLst>
              <a:path w="804377" h="804377">
                <a:moveTo>
                  <a:pt x="0" y="0"/>
                </a:moveTo>
                <a:lnTo>
                  <a:pt x="804376" y="0"/>
                </a:lnTo>
                <a:lnTo>
                  <a:pt x="804376" y="804376"/>
                </a:lnTo>
                <a:lnTo>
                  <a:pt x="0" y="804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268369" y="6956670"/>
            <a:ext cx="775078" cy="775078"/>
          </a:xfrm>
          <a:custGeom>
            <a:avLst/>
            <a:gdLst/>
            <a:ahLst/>
            <a:cxnLst/>
            <a:rect l="l" t="t" r="r" b="b"/>
            <a:pathLst>
              <a:path w="775078" h="775078">
                <a:moveTo>
                  <a:pt x="0" y="0"/>
                </a:moveTo>
                <a:lnTo>
                  <a:pt x="775079" y="0"/>
                </a:lnTo>
                <a:lnTo>
                  <a:pt x="775079" y="775079"/>
                </a:lnTo>
                <a:lnTo>
                  <a:pt x="0" y="7750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268369" y="8320018"/>
            <a:ext cx="804377" cy="804377"/>
          </a:xfrm>
          <a:custGeom>
            <a:avLst/>
            <a:gdLst/>
            <a:ahLst/>
            <a:cxnLst/>
            <a:rect l="l" t="t" r="r" b="b"/>
            <a:pathLst>
              <a:path w="804377" h="804377">
                <a:moveTo>
                  <a:pt x="0" y="0"/>
                </a:moveTo>
                <a:lnTo>
                  <a:pt x="804377" y="0"/>
                </a:lnTo>
                <a:lnTo>
                  <a:pt x="804377" y="804377"/>
                </a:lnTo>
                <a:lnTo>
                  <a:pt x="0" y="8043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055887" y="7090397"/>
            <a:ext cx="717722" cy="717722"/>
          </a:xfrm>
          <a:custGeom>
            <a:avLst/>
            <a:gdLst/>
            <a:ahLst/>
            <a:cxnLst/>
            <a:rect l="l" t="t" r="r" b="b"/>
            <a:pathLst>
              <a:path w="717722" h="717722">
                <a:moveTo>
                  <a:pt x="0" y="0"/>
                </a:moveTo>
                <a:lnTo>
                  <a:pt x="717722" y="0"/>
                </a:lnTo>
                <a:lnTo>
                  <a:pt x="717722" y="717723"/>
                </a:lnTo>
                <a:lnTo>
                  <a:pt x="0" y="717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993498" y="5064820"/>
            <a:ext cx="780112" cy="780112"/>
          </a:xfrm>
          <a:custGeom>
            <a:avLst/>
            <a:gdLst/>
            <a:ahLst/>
            <a:cxnLst/>
            <a:rect l="l" t="t" r="r" b="b"/>
            <a:pathLst>
              <a:path w="780112" h="780112">
                <a:moveTo>
                  <a:pt x="0" y="0"/>
                </a:moveTo>
                <a:lnTo>
                  <a:pt x="780111" y="0"/>
                </a:lnTo>
                <a:lnTo>
                  <a:pt x="780111" y="780112"/>
                </a:lnTo>
                <a:lnTo>
                  <a:pt x="0" y="780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439553" y="3591642"/>
            <a:ext cx="804377" cy="804377"/>
          </a:xfrm>
          <a:custGeom>
            <a:avLst/>
            <a:gdLst/>
            <a:ahLst/>
            <a:cxnLst/>
            <a:rect l="l" t="t" r="r" b="b"/>
            <a:pathLst>
              <a:path w="804377" h="804377">
                <a:moveTo>
                  <a:pt x="0" y="0"/>
                </a:moveTo>
                <a:lnTo>
                  <a:pt x="804377" y="0"/>
                </a:lnTo>
                <a:lnTo>
                  <a:pt x="804377" y="804377"/>
                </a:lnTo>
                <a:lnTo>
                  <a:pt x="0" y="804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597209" y="3620941"/>
            <a:ext cx="775078" cy="775078"/>
          </a:xfrm>
          <a:custGeom>
            <a:avLst/>
            <a:gdLst/>
            <a:ahLst/>
            <a:cxnLst/>
            <a:rect l="l" t="t" r="r" b="b"/>
            <a:pathLst>
              <a:path w="775078" h="775078">
                <a:moveTo>
                  <a:pt x="0" y="0"/>
                </a:moveTo>
                <a:lnTo>
                  <a:pt x="775078" y="0"/>
                </a:lnTo>
                <a:lnTo>
                  <a:pt x="775078" y="775078"/>
                </a:lnTo>
                <a:lnTo>
                  <a:pt x="0" y="775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028021" y="5019804"/>
            <a:ext cx="804377" cy="804377"/>
          </a:xfrm>
          <a:custGeom>
            <a:avLst/>
            <a:gdLst/>
            <a:ahLst/>
            <a:cxnLst/>
            <a:rect l="l" t="t" r="r" b="b"/>
            <a:pathLst>
              <a:path w="804377" h="804377">
                <a:moveTo>
                  <a:pt x="0" y="0"/>
                </a:moveTo>
                <a:lnTo>
                  <a:pt x="804377" y="0"/>
                </a:lnTo>
                <a:lnTo>
                  <a:pt x="804377" y="804377"/>
                </a:lnTo>
                <a:lnTo>
                  <a:pt x="0" y="8043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028021" y="7005876"/>
            <a:ext cx="923961" cy="915876"/>
          </a:xfrm>
          <a:custGeom>
            <a:avLst/>
            <a:gdLst/>
            <a:ahLst/>
            <a:cxnLst/>
            <a:rect l="l" t="t" r="r" b="b"/>
            <a:pathLst>
              <a:path w="923961" h="915876">
                <a:moveTo>
                  <a:pt x="0" y="0"/>
                </a:moveTo>
                <a:lnTo>
                  <a:pt x="923961" y="0"/>
                </a:lnTo>
                <a:lnTo>
                  <a:pt x="923961" y="915876"/>
                </a:lnTo>
                <a:lnTo>
                  <a:pt x="0" y="9158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269452" y="2855970"/>
            <a:ext cx="6682335" cy="1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292828"/>
                </a:solidFill>
                <a:latin typeface="Poppins Bold"/>
                <a:ea typeface="Poppins Bold"/>
                <a:cs typeface="Poppins Bold"/>
                <a:sym typeface="Poppins Bold"/>
              </a:rPr>
              <a:t>Intent recognition, Entity extraction, Sentiment analysis</a:t>
            </a:r>
          </a:p>
          <a:p>
            <a:pPr algn="l">
              <a:lnSpc>
                <a:spcPts val="2806"/>
              </a:lnSpc>
            </a:pPr>
            <a:endParaRPr lang="en-US" sz="2004">
              <a:solidFill>
                <a:srgbClr val="29282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806"/>
              </a:lnSpc>
              <a:spcBef>
                <a:spcPct val="0"/>
              </a:spcBef>
            </a:pPr>
            <a:endParaRPr lang="en-US" sz="2004">
              <a:solidFill>
                <a:srgbClr val="29282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170002" y="4236025"/>
            <a:ext cx="6218547" cy="103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033" lvl="1" indent="-208516" algn="l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292828"/>
                </a:solidFill>
                <a:latin typeface="Poppins Bold"/>
                <a:ea typeface="Poppins Bold"/>
                <a:cs typeface="Poppins Bold"/>
                <a:sym typeface="Poppins Bold"/>
              </a:rPr>
              <a:t>Predefined response templates</a:t>
            </a:r>
          </a:p>
          <a:p>
            <a:pPr marL="417033" lvl="1" indent="-208516" algn="l">
              <a:lnSpc>
                <a:spcPts val="2704"/>
              </a:lnSpc>
              <a:buFont typeface="Arial"/>
              <a:buChar char="•"/>
            </a:pPr>
            <a:r>
              <a:rPr lang="en-US" sz="1931">
                <a:solidFill>
                  <a:srgbClr val="292828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response generation using LLMs</a:t>
            </a:r>
          </a:p>
          <a:p>
            <a:pPr algn="l">
              <a:lnSpc>
                <a:spcPts val="2704"/>
              </a:lnSpc>
              <a:spcBef>
                <a:spcPct val="0"/>
              </a:spcBef>
            </a:pPr>
            <a:endParaRPr lang="en-US" sz="1931">
              <a:solidFill>
                <a:srgbClr val="29282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198633" y="5762600"/>
            <a:ext cx="6478681" cy="106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8622" lvl="1" indent="-219311" algn="l">
              <a:lnSpc>
                <a:spcPts val="2844"/>
              </a:lnSpc>
              <a:buFont typeface="Arial"/>
              <a:buChar char="•"/>
            </a:pPr>
            <a:r>
              <a:rPr lang="en-US" sz="2031">
                <a:solidFill>
                  <a:srgbClr val="292828"/>
                </a:solidFill>
                <a:latin typeface="Poppins Bold"/>
                <a:ea typeface="Poppins Bold"/>
                <a:cs typeface="Poppins Bold"/>
                <a:sym typeface="Poppins Bold"/>
              </a:rPr>
              <a:t>Predefined response templates</a:t>
            </a:r>
          </a:p>
          <a:p>
            <a:pPr marL="438622" lvl="1" indent="-219311" algn="l">
              <a:lnSpc>
                <a:spcPts val="2844"/>
              </a:lnSpc>
              <a:buFont typeface="Arial"/>
              <a:buChar char="•"/>
            </a:pPr>
            <a:r>
              <a:rPr lang="en-US" sz="2031">
                <a:solidFill>
                  <a:srgbClr val="292828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response generation using LLMs</a:t>
            </a:r>
          </a:p>
          <a:p>
            <a:pPr algn="l">
              <a:lnSpc>
                <a:spcPts val="2844"/>
              </a:lnSpc>
              <a:spcBef>
                <a:spcPct val="0"/>
              </a:spcBef>
            </a:pPr>
            <a:endParaRPr lang="en-US" sz="2031">
              <a:solidFill>
                <a:srgbClr val="29282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328700" y="7377872"/>
            <a:ext cx="6218547" cy="97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5444" lvl="1" indent="-197722" algn="l">
              <a:lnSpc>
                <a:spcPts val="2564"/>
              </a:lnSpc>
              <a:buFont typeface="Arial"/>
              <a:buChar char="•"/>
            </a:pPr>
            <a:r>
              <a:rPr lang="en-US" sz="1831">
                <a:solidFill>
                  <a:srgbClr val="292828"/>
                </a:solidFill>
                <a:latin typeface="Poppins Bold"/>
                <a:ea typeface="Poppins Bold"/>
                <a:cs typeface="Poppins Bold"/>
                <a:sym typeface="Poppins Bold"/>
              </a:rPr>
              <a:t>Predefined response templates</a:t>
            </a:r>
          </a:p>
          <a:p>
            <a:pPr marL="395444" lvl="1" indent="-197722" algn="l">
              <a:lnSpc>
                <a:spcPts val="2564"/>
              </a:lnSpc>
              <a:buFont typeface="Arial"/>
              <a:buChar char="•"/>
            </a:pPr>
            <a:r>
              <a:rPr lang="en-US" sz="1831">
                <a:solidFill>
                  <a:srgbClr val="292828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response generation using LLMs</a:t>
            </a:r>
          </a:p>
          <a:p>
            <a:pPr algn="l">
              <a:lnSpc>
                <a:spcPts val="2564"/>
              </a:lnSpc>
              <a:spcBef>
                <a:spcPct val="0"/>
              </a:spcBef>
            </a:pPr>
            <a:endParaRPr lang="en-US" sz="1831">
              <a:solidFill>
                <a:srgbClr val="29282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167485" y="8758885"/>
            <a:ext cx="6218547" cy="141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8622" lvl="1" indent="-219311" algn="l">
              <a:lnSpc>
                <a:spcPts val="2844"/>
              </a:lnSpc>
              <a:buFont typeface="Arial"/>
              <a:buChar char="•"/>
            </a:pPr>
            <a:r>
              <a:rPr lang="en-US" sz="2031">
                <a:solidFill>
                  <a:srgbClr val="292828"/>
                </a:solidFill>
                <a:latin typeface="Poppins Bold"/>
                <a:ea typeface="Poppins Bold"/>
                <a:cs typeface="Poppins Bold"/>
                <a:sym typeface="Poppins Bold"/>
              </a:rPr>
              <a:t>Language detection and translation</a:t>
            </a:r>
          </a:p>
          <a:p>
            <a:pPr marL="438622" lvl="1" indent="-219311" algn="l">
              <a:lnSpc>
                <a:spcPts val="2844"/>
              </a:lnSpc>
              <a:buFont typeface="Arial"/>
              <a:buChar char="•"/>
            </a:pPr>
            <a:r>
              <a:rPr lang="en-US" sz="2031">
                <a:solidFill>
                  <a:srgbClr val="292828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 for multiple languages</a:t>
            </a:r>
          </a:p>
          <a:p>
            <a:pPr algn="l">
              <a:lnSpc>
                <a:spcPts val="2844"/>
              </a:lnSpc>
            </a:pPr>
            <a:endParaRPr lang="en-US" sz="2031">
              <a:solidFill>
                <a:srgbClr val="29282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844"/>
              </a:lnSpc>
              <a:spcBef>
                <a:spcPct val="0"/>
              </a:spcBef>
            </a:pPr>
            <a:endParaRPr lang="en-US" sz="2031">
              <a:solidFill>
                <a:srgbClr val="29282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198633" y="2305389"/>
            <a:ext cx="6753154" cy="4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Natural Language Understanding (NLU)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69452" y="3771159"/>
            <a:ext cx="5418590" cy="48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4"/>
              </a:lnSpc>
              <a:spcBef>
                <a:spcPct val="0"/>
              </a:spcBef>
            </a:pPr>
            <a:r>
              <a:rPr lang="en-US" sz="2681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Response Generation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69452" y="5299220"/>
            <a:ext cx="3109274" cy="44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Voice Interaction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328700" y="6948840"/>
            <a:ext cx="6119097" cy="131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</a:pPr>
            <a:r>
              <a:rPr lang="en-US" sz="2481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Authentication and Authorization</a:t>
            </a:r>
          </a:p>
          <a:p>
            <a:pPr algn="l">
              <a:lnSpc>
                <a:spcPts val="3474"/>
              </a:lnSpc>
            </a:pPr>
            <a:endParaRPr lang="en-US" sz="2481">
              <a:solidFill>
                <a:srgbClr val="D6801C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  <a:p>
            <a:pPr algn="l">
              <a:lnSpc>
                <a:spcPts val="3474"/>
              </a:lnSpc>
              <a:spcBef>
                <a:spcPct val="0"/>
              </a:spcBef>
            </a:pPr>
            <a:endParaRPr lang="en-US" sz="2481">
              <a:solidFill>
                <a:srgbClr val="D6801C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269452" y="8295505"/>
            <a:ext cx="3620866" cy="42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  <a:spcBef>
                <a:spcPct val="0"/>
              </a:spcBef>
            </a:pPr>
            <a:r>
              <a:rPr lang="en-US" sz="2381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Multilingual Support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1729" y="2231285"/>
            <a:ext cx="1072295" cy="10722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71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7804" y="3811838"/>
            <a:ext cx="1072295" cy="10722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71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47804" y="5388959"/>
            <a:ext cx="1072295" cy="10722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71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47804" y="6842254"/>
            <a:ext cx="1072295" cy="10722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7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01765" y="2407851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2"/>
                </a:lnTo>
                <a:lnTo>
                  <a:pt x="0" y="66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377840" y="3979191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3"/>
                </a:lnTo>
                <a:lnTo>
                  <a:pt x="0" y="66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377840" y="5602567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3"/>
                </a:lnTo>
                <a:lnTo>
                  <a:pt x="0" y="66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377840" y="7044766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2"/>
                </a:lnTo>
                <a:lnTo>
                  <a:pt x="0" y="66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2735258"/>
            <a:ext cx="5601522" cy="6302697"/>
          </a:xfrm>
          <a:custGeom>
            <a:avLst/>
            <a:gdLst/>
            <a:ahLst/>
            <a:cxnLst/>
            <a:rect l="l" t="t" r="r" b="b"/>
            <a:pathLst>
              <a:path w="5601522" h="6302697">
                <a:moveTo>
                  <a:pt x="0" y="0"/>
                </a:moveTo>
                <a:lnTo>
                  <a:pt x="5601522" y="0"/>
                </a:lnTo>
                <a:lnTo>
                  <a:pt x="5601522" y="6302697"/>
                </a:lnTo>
                <a:lnTo>
                  <a:pt x="0" y="630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830331" y="971550"/>
            <a:ext cx="862733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6596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Process Flow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20099" y="2214983"/>
            <a:ext cx="903920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1"/>
              </a:lnSpc>
            </a:pPr>
            <a:r>
              <a:rPr lang="en-US" sz="3409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Define the Problem:</a:t>
            </a:r>
          </a:p>
          <a:p>
            <a:pPr algn="l">
              <a:lnSpc>
                <a:spcPts val="3011"/>
              </a:lnSpc>
            </a:pPr>
            <a:r>
              <a:rPr lang="en-US" sz="2509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2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 the chatbot's purpose and define user scenarios.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96174" y="3849341"/>
            <a:ext cx="847782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4"/>
              </a:lnSpc>
            </a:pPr>
            <a:r>
              <a:rPr lang="en-US" sz="3270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Design Conversational Flows: </a:t>
            </a:r>
          </a:p>
          <a:p>
            <a:pPr algn="l">
              <a:lnSpc>
                <a:spcPts val="2844"/>
              </a:lnSpc>
            </a:pPr>
            <a:r>
              <a:rPr lang="en-US" sz="237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Use tools like Botmock, Lucidchart.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96174" y="5261844"/>
            <a:ext cx="911153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3"/>
              </a:lnSpc>
            </a:pPr>
            <a:r>
              <a:rPr lang="en-US" sz="305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NLP Model Development: </a:t>
            </a:r>
          </a:p>
          <a:p>
            <a:pPr algn="l">
              <a:lnSpc>
                <a:spcPts val="2943"/>
              </a:lnSpc>
            </a:pPr>
            <a:r>
              <a:rPr lang="en-US" sz="2453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Train models using frameworks like Rasa, or use pre-built models from GPT-4.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96174" y="6847088"/>
            <a:ext cx="873117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2"/>
              </a:lnSpc>
            </a:pPr>
            <a:r>
              <a:rPr lang="en-US" sz="304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Backend Development: </a:t>
            </a:r>
          </a:p>
          <a:p>
            <a:pPr algn="l">
              <a:lnSpc>
                <a:spcPts val="2812"/>
              </a:lnSpc>
            </a:pPr>
            <a:r>
              <a:rPr lang="en-US" sz="2343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Develop the server-side logic using Python, Node.js, or another suitable language.</a:t>
            </a:r>
          </a:p>
        </p:txBody>
      </p:sp>
      <p:sp>
        <p:nvSpPr>
          <p:cNvPr id="24" name="Freeform 24"/>
          <p:cNvSpPr/>
          <p:nvPr/>
        </p:nvSpPr>
        <p:spPr>
          <a:xfrm>
            <a:off x="8144024" y="8384707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2"/>
                </a:lnTo>
                <a:lnTo>
                  <a:pt x="0" y="66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7147804" y="8419375"/>
            <a:ext cx="1072295" cy="107229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71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7377840" y="8647975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2"/>
                </a:lnTo>
                <a:lnTo>
                  <a:pt x="0" y="66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8296174" y="8399663"/>
            <a:ext cx="873117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2"/>
              </a:lnSpc>
            </a:pPr>
            <a:r>
              <a:rPr lang="en-US" sz="304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Integration: </a:t>
            </a:r>
          </a:p>
          <a:p>
            <a:pPr algn="l">
              <a:lnSpc>
                <a:spcPts val="2692"/>
              </a:lnSpc>
            </a:pPr>
            <a:r>
              <a:rPr lang="en-US" sz="2243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Connect to messaging platforms, databases, and other necessary APIs.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3915" y="2402735"/>
            <a:ext cx="1072295" cy="10722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71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53915" y="4322551"/>
            <a:ext cx="1072295" cy="10722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71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53915" y="5928246"/>
            <a:ext cx="1072295" cy="10722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71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53915" y="7773347"/>
            <a:ext cx="1072295" cy="10722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7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683951" y="2560773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3"/>
                </a:lnTo>
                <a:lnTo>
                  <a:pt x="0" y="66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683951" y="4425201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2"/>
                </a:lnTo>
                <a:lnTo>
                  <a:pt x="0" y="66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746050" y="6193007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3"/>
                </a:lnTo>
                <a:lnTo>
                  <a:pt x="0" y="66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746050" y="7975858"/>
            <a:ext cx="612223" cy="667273"/>
          </a:xfrm>
          <a:custGeom>
            <a:avLst/>
            <a:gdLst/>
            <a:ahLst/>
            <a:cxnLst/>
            <a:rect l="l" t="t" r="r" b="b"/>
            <a:pathLst>
              <a:path w="612223" h="667273">
                <a:moveTo>
                  <a:pt x="0" y="0"/>
                </a:moveTo>
                <a:lnTo>
                  <a:pt x="612223" y="0"/>
                </a:lnTo>
                <a:lnTo>
                  <a:pt x="612223" y="667273"/>
                </a:lnTo>
                <a:lnTo>
                  <a:pt x="0" y="66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2735258"/>
            <a:ext cx="5601522" cy="6302697"/>
          </a:xfrm>
          <a:custGeom>
            <a:avLst/>
            <a:gdLst/>
            <a:ahLst/>
            <a:cxnLst/>
            <a:rect l="l" t="t" r="r" b="b"/>
            <a:pathLst>
              <a:path w="5601522" h="6302697">
                <a:moveTo>
                  <a:pt x="0" y="0"/>
                </a:moveTo>
                <a:lnTo>
                  <a:pt x="5601522" y="0"/>
                </a:lnTo>
                <a:lnTo>
                  <a:pt x="5601522" y="6302697"/>
                </a:lnTo>
                <a:lnTo>
                  <a:pt x="0" y="630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830331" y="971550"/>
            <a:ext cx="862733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6596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Process Flow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38357" y="2308622"/>
            <a:ext cx="8016365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1"/>
              </a:lnSpc>
            </a:pPr>
            <a:r>
              <a:rPr lang="en-US" sz="3109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Frontend Development:</a:t>
            </a:r>
          </a:p>
          <a:p>
            <a:pPr algn="l">
              <a:lnSpc>
                <a:spcPts val="2531"/>
              </a:lnSpc>
            </a:pPr>
            <a:r>
              <a:rPr lang="en-US" sz="2109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210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Build the user interface using web or mobile technologies.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38357" y="4194696"/>
            <a:ext cx="8354781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315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Testing:</a:t>
            </a:r>
          </a:p>
          <a:p>
            <a:pPr algn="l">
              <a:lnSpc>
                <a:spcPts val="2823"/>
              </a:lnSpc>
            </a:pPr>
            <a:r>
              <a:rPr lang="en-US" sz="235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2353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Use tools like Botium for automated testing of chatbots.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38357" y="6038633"/>
            <a:ext cx="8187258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314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Deployment:</a:t>
            </a:r>
          </a:p>
          <a:p>
            <a:pPr algn="l">
              <a:lnSpc>
                <a:spcPts val="2692"/>
              </a:lnSpc>
            </a:pPr>
            <a:r>
              <a:rPr lang="en-US" sz="224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2243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Deploy using cloud services, containerize with Docker, manage with Kubernetes</a:t>
            </a:r>
            <a:r>
              <a:rPr lang="en-US" sz="224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38357" y="7742850"/>
            <a:ext cx="818725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314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Monitoring and Analytics:</a:t>
            </a:r>
          </a:p>
          <a:p>
            <a:pPr algn="l">
              <a:lnSpc>
                <a:spcPts val="2572"/>
              </a:lnSpc>
            </a:pPr>
            <a:r>
              <a:rPr lang="en-US" sz="2143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</a:t>
            </a:r>
            <a:r>
              <a:rPr lang="en-US" sz="2143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Implement tools to monitor chatbot performance and gather user interaction data.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7739" y="1210821"/>
            <a:ext cx="10612522" cy="106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6685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Technologies Used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21348" y="3055198"/>
            <a:ext cx="20930696" cy="8662536"/>
            <a:chOff x="0" y="0"/>
            <a:chExt cx="5512611" cy="22814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2611" cy="2281491"/>
            </a:xfrm>
            <a:custGeom>
              <a:avLst/>
              <a:gdLst/>
              <a:ahLst/>
              <a:cxnLst/>
              <a:rect l="l" t="t" r="r" b="b"/>
              <a:pathLst>
                <a:path w="5512611" h="2281491">
                  <a:moveTo>
                    <a:pt x="0" y="0"/>
                  </a:moveTo>
                  <a:lnTo>
                    <a:pt x="5512611" y="0"/>
                  </a:lnTo>
                  <a:lnTo>
                    <a:pt x="5512611" y="2281491"/>
                  </a:lnTo>
                  <a:lnTo>
                    <a:pt x="0" y="2281491"/>
                  </a:ln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12611" cy="231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612874"/>
            <a:ext cx="16230600" cy="6828508"/>
            <a:chOff x="0" y="0"/>
            <a:chExt cx="4274726" cy="17984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798455"/>
            </a:xfrm>
            <a:custGeom>
              <a:avLst/>
              <a:gdLst/>
              <a:ahLst/>
              <a:cxnLst/>
              <a:rect l="l" t="t" r="r" b="b"/>
              <a:pathLst>
                <a:path w="4274726" h="1798455">
                  <a:moveTo>
                    <a:pt x="35298" y="0"/>
                  </a:moveTo>
                  <a:lnTo>
                    <a:pt x="4239428" y="0"/>
                  </a:lnTo>
                  <a:cubicBezTo>
                    <a:pt x="4248790" y="0"/>
                    <a:pt x="4257768" y="3719"/>
                    <a:pt x="4264387" y="10338"/>
                  </a:cubicBezTo>
                  <a:cubicBezTo>
                    <a:pt x="4271007" y="16958"/>
                    <a:pt x="4274726" y="25936"/>
                    <a:pt x="4274726" y="35298"/>
                  </a:cubicBezTo>
                  <a:lnTo>
                    <a:pt x="4274726" y="1763157"/>
                  </a:lnTo>
                  <a:cubicBezTo>
                    <a:pt x="4274726" y="1772519"/>
                    <a:pt x="4271007" y="1781497"/>
                    <a:pt x="4264387" y="1788116"/>
                  </a:cubicBezTo>
                  <a:cubicBezTo>
                    <a:pt x="4257768" y="1794736"/>
                    <a:pt x="4248790" y="1798455"/>
                    <a:pt x="4239428" y="1798455"/>
                  </a:cubicBezTo>
                  <a:lnTo>
                    <a:pt x="35298" y="1798455"/>
                  </a:lnTo>
                  <a:cubicBezTo>
                    <a:pt x="25936" y="1798455"/>
                    <a:pt x="16958" y="1794736"/>
                    <a:pt x="10338" y="1788116"/>
                  </a:cubicBezTo>
                  <a:cubicBezTo>
                    <a:pt x="3719" y="1781497"/>
                    <a:pt x="0" y="1772519"/>
                    <a:pt x="0" y="1763157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83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25298" y="3228688"/>
            <a:ext cx="2974729" cy="2974729"/>
          </a:xfrm>
          <a:custGeom>
            <a:avLst/>
            <a:gdLst/>
            <a:ahLst/>
            <a:cxnLst/>
            <a:rect l="l" t="t" r="r" b="b"/>
            <a:pathLst>
              <a:path w="2974729" h="2974729">
                <a:moveTo>
                  <a:pt x="0" y="0"/>
                </a:moveTo>
                <a:lnTo>
                  <a:pt x="2974729" y="0"/>
                </a:lnTo>
                <a:lnTo>
                  <a:pt x="2974729" y="2974728"/>
                </a:lnTo>
                <a:lnTo>
                  <a:pt x="0" y="297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22787" y="3501313"/>
            <a:ext cx="2379751" cy="2379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863443" y="5832376"/>
            <a:ext cx="2974729" cy="2974729"/>
          </a:xfrm>
          <a:custGeom>
            <a:avLst/>
            <a:gdLst/>
            <a:ahLst/>
            <a:cxnLst/>
            <a:rect l="l" t="t" r="r" b="b"/>
            <a:pathLst>
              <a:path w="2974729" h="2974729">
                <a:moveTo>
                  <a:pt x="0" y="0"/>
                </a:moveTo>
                <a:lnTo>
                  <a:pt x="2974729" y="0"/>
                </a:lnTo>
                <a:lnTo>
                  <a:pt x="2974729" y="2974729"/>
                </a:lnTo>
                <a:lnTo>
                  <a:pt x="0" y="2974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4160932" y="6105002"/>
            <a:ext cx="2379751" cy="2379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803754" y="3905157"/>
            <a:ext cx="1217817" cy="1621791"/>
          </a:xfrm>
          <a:custGeom>
            <a:avLst/>
            <a:gdLst/>
            <a:ahLst/>
            <a:cxnLst/>
            <a:rect l="l" t="t" r="r" b="b"/>
            <a:pathLst>
              <a:path w="1217817" h="1621791">
                <a:moveTo>
                  <a:pt x="0" y="0"/>
                </a:moveTo>
                <a:lnTo>
                  <a:pt x="1217817" y="0"/>
                </a:lnTo>
                <a:lnTo>
                  <a:pt x="1217817" y="1621790"/>
                </a:lnTo>
                <a:lnTo>
                  <a:pt x="0" y="162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64087" y="6572759"/>
            <a:ext cx="1173441" cy="1493964"/>
          </a:xfrm>
          <a:custGeom>
            <a:avLst/>
            <a:gdLst/>
            <a:ahLst/>
            <a:cxnLst/>
            <a:rect l="l" t="t" r="r" b="b"/>
            <a:pathLst>
              <a:path w="1173441" h="1493964">
                <a:moveTo>
                  <a:pt x="0" y="0"/>
                </a:moveTo>
                <a:lnTo>
                  <a:pt x="1173441" y="0"/>
                </a:lnTo>
                <a:lnTo>
                  <a:pt x="1173441" y="1493964"/>
                </a:lnTo>
                <a:lnTo>
                  <a:pt x="0" y="149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6744950" y="-981075"/>
            <a:ext cx="2864398" cy="2864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4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602538" y="3471418"/>
            <a:ext cx="10289291" cy="68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4325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Natural Language Processing (NLP)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35228" y="6185053"/>
            <a:ext cx="10025704" cy="73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4"/>
              </a:lnSpc>
            </a:pPr>
            <a:r>
              <a:rPr lang="en-US" sz="460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Machine Learning Frameworks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78899" y="4135309"/>
            <a:ext cx="12359273" cy="19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000" lvl="1" indent="-297500" algn="just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Libraries &amp; Frameworks: NLTK, SpaCy, GPT-3/GPT-4 (OpenAI), BERT (Google), Transformer libraries (Hugging Face).</a:t>
            </a:r>
          </a:p>
          <a:p>
            <a:pPr marL="595000" lvl="1" indent="-297500" algn="just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APIs: Dialogflow (Google), Wit.ai (Facebook), LUIS (Microsoft)</a:t>
            </a:r>
          </a:p>
          <a:p>
            <a:pPr algn="just">
              <a:lnSpc>
                <a:spcPts val="3858"/>
              </a:lnSpc>
              <a:spcBef>
                <a:spcPct val="0"/>
              </a:spcBef>
            </a:pPr>
            <a:endParaRPr lang="en-US" sz="2755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277309" y="6912512"/>
            <a:ext cx="13184089" cy="189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029" lvl="1" indent="-292514" algn="just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TensorFlow: Popular for building deep learning models.</a:t>
            </a:r>
          </a:p>
          <a:p>
            <a:pPr marL="585029" lvl="1" indent="-292514" algn="just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PyTorch: Another leading framework for deep learning.</a:t>
            </a:r>
          </a:p>
          <a:p>
            <a:pPr marL="585029" lvl="1" indent="-292514" algn="just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Scikit-learn: For classical machine learning algorithms.</a:t>
            </a:r>
          </a:p>
          <a:p>
            <a:pPr algn="just">
              <a:lnSpc>
                <a:spcPts val="3653"/>
              </a:lnSpc>
              <a:spcBef>
                <a:spcPct val="0"/>
              </a:spcBef>
            </a:pPr>
            <a:endParaRPr lang="en-US" sz="2709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5858243" y="451124"/>
            <a:ext cx="603155" cy="60315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047633" y="1277496"/>
            <a:ext cx="827529" cy="82752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7739" y="1210821"/>
            <a:ext cx="10612522" cy="106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6685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Technologies Used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21348" y="3055198"/>
            <a:ext cx="20930696" cy="8662536"/>
            <a:chOff x="0" y="0"/>
            <a:chExt cx="5512611" cy="22814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2611" cy="2281491"/>
            </a:xfrm>
            <a:custGeom>
              <a:avLst/>
              <a:gdLst/>
              <a:ahLst/>
              <a:cxnLst/>
              <a:rect l="l" t="t" r="r" b="b"/>
              <a:pathLst>
                <a:path w="5512611" h="2281491">
                  <a:moveTo>
                    <a:pt x="0" y="0"/>
                  </a:moveTo>
                  <a:lnTo>
                    <a:pt x="5512611" y="0"/>
                  </a:lnTo>
                  <a:lnTo>
                    <a:pt x="5512611" y="2281491"/>
                  </a:lnTo>
                  <a:lnTo>
                    <a:pt x="0" y="2281491"/>
                  </a:ln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12611" cy="231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612874"/>
            <a:ext cx="16230600" cy="6828508"/>
            <a:chOff x="0" y="0"/>
            <a:chExt cx="4274726" cy="17984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798455"/>
            </a:xfrm>
            <a:custGeom>
              <a:avLst/>
              <a:gdLst/>
              <a:ahLst/>
              <a:cxnLst/>
              <a:rect l="l" t="t" r="r" b="b"/>
              <a:pathLst>
                <a:path w="4274726" h="1798455">
                  <a:moveTo>
                    <a:pt x="35298" y="0"/>
                  </a:moveTo>
                  <a:lnTo>
                    <a:pt x="4239428" y="0"/>
                  </a:lnTo>
                  <a:cubicBezTo>
                    <a:pt x="4248790" y="0"/>
                    <a:pt x="4257768" y="3719"/>
                    <a:pt x="4264387" y="10338"/>
                  </a:cubicBezTo>
                  <a:cubicBezTo>
                    <a:pt x="4271007" y="16958"/>
                    <a:pt x="4274726" y="25936"/>
                    <a:pt x="4274726" y="35298"/>
                  </a:cubicBezTo>
                  <a:lnTo>
                    <a:pt x="4274726" y="1763157"/>
                  </a:lnTo>
                  <a:cubicBezTo>
                    <a:pt x="4274726" y="1772519"/>
                    <a:pt x="4271007" y="1781497"/>
                    <a:pt x="4264387" y="1788116"/>
                  </a:cubicBezTo>
                  <a:cubicBezTo>
                    <a:pt x="4257768" y="1794736"/>
                    <a:pt x="4248790" y="1798455"/>
                    <a:pt x="4239428" y="1798455"/>
                  </a:cubicBezTo>
                  <a:lnTo>
                    <a:pt x="35298" y="1798455"/>
                  </a:lnTo>
                  <a:cubicBezTo>
                    <a:pt x="25936" y="1798455"/>
                    <a:pt x="16958" y="1794736"/>
                    <a:pt x="10338" y="1788116"/>
                  </a:cubicBezTo>
                  <a:cubicBezTo>
                    <a:pt x="3719" y="1781497"/>
                    <a:pt x="0" y="1772519"/>
                    <a:pt x="0" y="1763157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83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25298" y="3228688"/>
            <a:ext cx="2974729" cy="2974729"/>
          </a:xfrm>
          <a:custGeom>
            <a:avLst/>
            <a:gdLst/>
            <a:ahLst/>
            <a:cxnLst/>
            <a:rect l="l" t="t" r="r" b="b"/>
            <a:pathLst>
              <a:path w="2974729" h="2974729">
                <a:moveTo>
                  <a:pt x="0" y="0"/>
                </a:moveTo>
                <a:lnTo>
                  <a:pt x="2974729" y="0"/>
                </a:lnTo>
                <a:lnTo>
                  <a:pt x="2974729" y="2974728"/>
                </a:lnTo>
                <a:lnTo>
                  <a:pt x="0" y="297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22787" y="3501313"/>
            <a:ext cx="2379751" cy="2379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863443" y="5832376"/>
            <a:ext cx="2974729" cy="2974729"/>
          </a:xfrm>
          <a:custGeom>
            <a:avLst/>
            <a:gdLst/>
            <a:ahLst/>
            <a:cxnLst/>
            <a:rect l="l" t="t" r="r" b="b"/>
            <a:pathLst>
              <a:path w="2974729" h="2974729">
                <a:moveTo>
                  <a:pt x="0" y="0"/>
                </a:moveTo>
                <a:lnTo>
                  <a:pt x="2974729" y="0"/>
                </a:lnTo>
                <a:lnTo>
                  <a:pt x="2974729" y="2974729"/>
                </a:lnTo>
                <a:lnTo>
                  <a:pt x="0" y="2974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4160932" y="6105002"/>
            <a:ext cx="2379751" cy="2379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803754" y="3905157"/>
            <a:ext cx="1217817" cy="1621791"/>
          </a:xfrm>
          <a:custGeom>
            <a:avLst/>
            <a:gdLst/>
            <a:ahLst/>
            <a:cxnLst/>
            <a:rect l="l" t="t" r="r" b="b"/>
            <a:pathLst>
              <a:path w="1217817" h="1621791">
                <a:moveTo>
                  <a:pt x="0" y="0"/>
                </a:moveTo>
                <a:lnTo>
                  <a:pt x="1217817" y="0"/>
                </a:lnTo>
                <a:lnTo>
                  <a:pt x="1217817" y="1621790"/>
                </a:lnTo>
                <a:lnTo>
                  <a:pt x="0" y="162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64087" y="6572759"/>
            <a:ext cx="1173441" cy="1493964"/>
          </a:xfrm>
          <a:custGeom>
            <a:avLst/>
            <a:gdLst/>
            <a:ahLst/>
            <a:cxnLst/>
            <a:rect l="l" t="t" r="r" b="b"/>
            <a:pathLst>
              <a:path w="1173441" h="1493964">
                <a:moveTo>
                  <a:pt x="0" y="0"/>
                </a:moveTo>
                <a:lnTo>
                  <a:pt x="1173441" y="0"/>
                </a:lnTo>
                <a:lnTo>
                  <a:pt x="1173441" y="1493964"/>
                </a:lnTo>
                <a:lnTo>
                  <a:pt x="0" y="149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6744950" y="-981075"/>
            <a:ext cx="2864398" cy="2864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4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602538" y="3452368"/>
            <a:ext cx="1028929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0"/>
              </a:lnSpc>
            </a:pPr>
            <a:r>
              <a:rPr lang="en-US" sz="4425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Cloud Services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62257" y="6249354"/>
            <a:ext cx="10025704" cy="73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4"/>
              </a:lnSpc>
            </a:pPr>
            <a:r>
              <a:rPr lang="en-US" sz="460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Databases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33884" y="4100068"/>
            <a:ext cx="12441278" cy="231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962" lvl="1" indent="-282981" algn="just">
              <a:lnSpc>
                <a:spcPts val="3669"/>
              </a:lnSpc>
              <a:buFont typeface="Arial"/>
              <a:buChar char="•"/>
            </a:pPr>
            <a:r>
              <a:rPr lang="en-US" sz="262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AWS: Offers services like Lex for building conversational interfaces.</a:t>
            </a:r>
          </a:p>
          <a:p>
            <a:pPr marL="565962" lvl="1" indent="-282981" algn="just">
              <a:lnSpc>
                <a:spcPts val="3669"/>
              </a:lnSpc>
              <a:buFont typeface="Arial"/>
              <a:buChar char="•"/>
            </a:pPr>
            <a:r>
              <a:rPr lang="en-US" sz="262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Google Cloud: Provides Dialogflow for building chatbots.</a:t>
            </a:r>
          </a:p>
          <a:p>
            <a:pPr marL="565962" lvl="1" indent="-282981" algn="just">
              <a:lnSpc>
                <a:spcPts val="3669"/>
              </a:lnSpc>
              <a:buFont typeface="Arial"/>
              <a:buChar char="•"/>
            </a:pPr>
            <a:r>
              <a:rPr lang="en-US" sz="262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Microsoft Azure: Has a suite of AI tools, including LUIS and Azure Bot Service.</a:t>
            </a:r>
          </a:p>
          <a:p>
            <a:pPr algn="just">
              <a:lnSpc>
                <a:spcPts val="3669"/>
              </a:lnSpc>
              <a:spcBef>
                <a:spcPct val="0"/>
              </a:spcBef>
            </a:pPr>
            <a:endParaRPr lang="en-US" sz="262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089305" y="6900939"/>
            <a:ext cx="10748866" cy="2490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6618" lvl="1" indent="-303309" algn="just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SQL Databases: MySQL, PostgreSQL.</a:t>
            </a:r>
          </a:p>
          <a:p>
            <a:pPr marL="606618" lvl="1" indent="-303309" algn="just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NoSQL Databases: MongoDB, Firebase.</a:t>
            </a:r>
          </a:p>
          <a:p>
            <a:pPr marL="606618" lvl="1" indent="-303309" algn="just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Graph Databases: Neo4j (for more complex </a:t>
            </a:r>
          </a:p>
          <a:p>
            <a:pPr algn="just">
              <a:lnSpc>
                <a:spcPts val="3933"/>
              </a:lnSpc>
            </a:pPr>
            <a:r>
              <a:rPr lang="en-US" sz="28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relationship-based queries).</a:t>
            </a:r>
          </a:p>
          <a:p>
            <a:pPr algn="just">
              <a:lnSpc>
                <a:spcPts val="3933"/>
              </a:lnSpc>
              <a:spcBef>
                <a:spcPct val="0"/>
              </a:spcBef>
            </a:pPr>
            <a:endParaRPr lang="en-US" sz="2809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5858243" y="451124"/>
            <a:ext cx="603155" cy="60315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047633" y="1277496"/>
            <a:ext cx="827529" cy="82752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7739" y="1210821"/>
            <a:ext cx="10612522" cy="106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6685">
                <a:solidFill>
                  <a:srgbClr val="D6801C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Technologies Used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21348" y="3055198"/>
            <a:ext cx="20930696" cy="8662536"/>
            <a:chOff x="0" y="0"/>
            <a:chExt cx="5512611" cy="22814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2611" cy="2281491"/>
            </a:xfrm>
            <a:custGeom>
              <a:avLst/>
              <a:gdLst/>
              <a:ahLst/>
              <a:cxnLst/>
              <a:rect l="l" t="t" r="r" b="b"/>
              <a:pathLst>
                <a:path w="5512611" h="2281491">
                  <a:moveTo>
                    <a:pt x="0" y="0"/>
                  </a:moveTo>
                  <a:lnTo>
                    <a:pt x="5512611" y="0"/>
                  </a:lnTo>
                  <a:lnTo>
                    <a:pt x="5512611" y="2281491"/>
                  </a:lnTo>
                  <a:lnTo>
                    <a:pt x="0" y="2281491"/>
                  </a:ln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12611" cy="231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612874"/>
            <a:ext cx="16230600" cy="6828508"/>
            <a:chOff x="0" y="0"/>
            <a:chExt cx="4274726" cy="17984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798455"/>
            </a:xfrm>
            <a:custGeom>
              <a:avLst/>
              <a:gdLst/>
              <a:ahLst/>
              <a:cxnLst/>
              <a:rect l="l" t="t" r="r" b="b"/>
              <a:pathLst>
                <a:path w="4274726" h="1798455">
                  <a:moveTo>
                    <a:pt x="35298" y="0"/>
                  </a:moveTo>
                  <a:lnTo>
                    <a:pt x="4239428" y="0"/>
                  </a:lnTo>
                  <a:cubicBezTo>
                    <a:pt x="4248790" y="0"/>
                    <a:pt x="4257768" y="3719"/>
                    <a:pt x="4264387" y="10338"/>
                  </a:cubicBezTo>
                  <a:cubicBezTo>
                    <a:pt x="4271007" y="16958"/>
                    <a:pt x="4274726" y="25936"/>
                    <a:pt x="4274726" y="35298"/>
                  </a:cubicBezTo>
                  <a:lnTo>
                    <a:pt x="4274726" y="1763157"/>
                  </a:lnTo>
                  <a:cubicBezTo>
                    <a:pt x="4274726" y="1772519"/>
                    <a:pt x="4271007" y="1781497"/>
                    <a:pt x="4264387" y="1788116"/>
                  </a:cubicBezTo>
                  <a:cubicBezTo>
                    <a:pt x="4257768" y="1794736"/>
                    <a:pt x="4248790" y="1798455"/>
                    <a:pt x="4239428" y="1798455"/>
                  </a:cubicBezTo>
                  <a:lnTo>
                    <a:pt x="35298" y="1798455"/>
                  </a:lnTo>
                  <a:cubicBezTo>
                    <a:pt x="25936" y="1798455"/>
                    <a:pt x="16958" y="1794736"/>
                    <a:pt x="10338" y="1788116"/>
                  </a:cubicBezTo>
                  <a:cubicBezTo>
                    <a:pt x="3719" y="1781497"/>
                    <a:pt x="0" y="1772519"/>
                    <a:pt x="0" y="1763157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83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25298" y="3228688"/>
            <a:ext cx="2974729" cy="2974729"/>
          </a:xfrm>
          <a:custGeom>
            <a:avLst/>
            <a:gdLst/>
            <a:ahLst/>
            <a:cxnLst/>
            <a:rect l="l" t="t" r="r" b="b"/>
            <a:pathLst>
              <a:path w="2974729" h="2974729">
                <a:moveTo>
                  <a:pt x="0" y="0"/>
                </a:moveTo>
                <a:lnTo>
                  <a:pt x="2974729" y="0"/>
                </a:lnTo>
                <a:lnTo>
                  <a:pt x="2974729" y="2974728"/>
                </a:lnTo>
                <a:lnTo>
                  <a:pt x="0" y="297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22787" y="3501313"/>
            <a:ext cx="2379751" cy="2379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863443" y="5832376"/>
            <a:ext cx="2974729" cy="2974729"/>
          </a:xfrm>
          <a:custGeom>
            <a:avLst/>
            <a:gdLst/>
            <a:ahLst/>
            <a:cxnLst/>
            <a:rect l="l" t="t" r="r" b="b"/>
            <a:pathLst>
              <a:path w="2974729" h="2974729">
                <a:moveTo>
                  <a:pt x="0" y="0"/>
                </a:moveTo>
                <a:lnTo>
                  <a:pt x="2974729" y="0"/>
                </a:lnTo>
                <a:lnTo>
                  <a:pt x="2974729" y="2974729"/>
                </a:lnTo>
                <a:lnTo>
                  <a:pt x="0" y="2974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4160932" y="6105002"/>
            <a:ext cx="2379751" cy="2379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803754" y="3905157"/>
            <a:ext cx="1217817" cy="1621791"/>
          </a:xfrm>
          <a:custGeom>
            <a:avLst/>
            <a:gdLst/>
            <a:ahLst/>
            <a:cxnLst/>
            <a:rect l="l" t="t" r="r" b="b"/>
            <a:pathLst>
              <a:path w="1217817" h="1621791">
                <a:moveTo>
                  <a:pt x="0" y="0"/>
                </a:moveTo>
                <a:lnTo>
                  <a:pt x="1217817" y="0"/>
                </a:lnTo>
                <a:lnTo>
                  <a:pt x="1217817" y="1621790"/>
                </a:lnTo>
                <a:lnTo>
                  <a:pt x="0" y="162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64087" y="6572759"/>
            <a:ext cx="1173441" cy="1493964"/>
          </a:xfrm>
          <a:custGeom>
            <a:avLst/>
            <a:gdLst/>
            <a:ahLst/>
            <a:cxnLst/>
            <a:rect l="l" t="t" r="r" b="b"/>
            <a:pathLst>
              <a:path w="1173441" h="1493964">
                <a:moveTo>
                  <a:pt x="0" y="0"/>
                </a:moveTo>
                <a:lnTo>
                  <a:pt x="1173441" y="0"/>
                </a:lnTo>
                <a:lnTo>
                  <a:pt x="1173441" y="1493964"/>
                </a:lnTo>
                <a:lnTo>
                  <a:pt x="0" y="149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6744950" y="-981075"/>
            <a:ext cx="2864398" cy="2864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C4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602538" y="3452368"/>
            <a:ext cx="1028929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0"/>
              </a:lnSpc>
            </a:pPr>
            <a:r>
              <a:rPr lang="en-US" sz="4425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Frontend Technologies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62257" y="6249354"/>
            <a:ext cx="10025704" cy="73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4"/>
              </a:lnSpc>
            </a:pPr>
            <a:r>
              <a:rPr lang="en-US" sz="460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APIs &amp; Integrations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95212" y="4117734"/>
            <a:ext cx="12479951" cy="143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896" lvl="1" indent="-292448" algn="just">
              <a:lnSpc>
                <a:spcPts val="3792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Web: HTML, CSS, JavaScript, React, Vue.js for building web interfaces.</a:t>
            </a:r>
          </a:p>
          <a:p>
            <a:pPr marL="584896" lvl="1" indent="-292448" algn="just">
              <a:lnSpc>
                <a:spcPts val="3792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Mobile: React Native, Flutter for mobile applications.</a:t>
            </a:r>
          </a:p>
          <a:p>
            <a:pPr algn="just">
              <a:lnSpc>
                <a:spcPts val="3792"/>
              </a:lnSpc>
              <a:spcBef>
                <a:spcPct val="0"/>
              </a:spcBef>
            </a:pPr>
            <a:endParaRPr lang="en-US" sz="2709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14577" y="6996189"/>
            <a:ext cx="10748866" cy="205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207" lvl="1" indent="-314104" algn="just">
              <a:lnSpc>
                <a:spcPts val="4073"/>
              </a:lnSpc>
              <a:buFont typeface="Arial"/>
              <a:buChar char="•"/>
            </a:pPr>
            <a:r>
              <a:rPr lang="en-US" sz="29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Messaging Platforms: Integration with Slack, Microsoft Teams, Facebook Messenger, WhatsApp, etc.</a:t>
            </a:r>
          </a:p>
          <a:p>
            <a:pPr marL="628207" lvl="1" indent="-314104" algn="just">
              <a:lnSpc>
                <a:spcPts val="4073"/>
              </a:lnSpc>
              <a:buFont typeface="Arial"/>
              <a:buChar char="•"/>
            </a:pPr>
            <a:r>
              <a:rPr lang="en-US" sz="290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Voice Assistants: Amazon Alexa, Google Assistant.</a:t>
            </a:r>
          </a:p>
          <a:p>
            <a:pPr algn="just">
              <a:lnSpc>
                <a:spcPts val="4073"/>
              </a:lnSpc>
              <a:spcBef>
                <a:spcPct val="0"/>
              </a:spcBef>
            </a:pPr>
            <a:endParaRPr lang="en-US" sz="2909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5858243" y="451124"/>
            <a:ext cx="603155" cy="60315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047633" y="1277496"/>
            <a:ext cx="827529" cy="82752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801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661</Words>
  <Application>Microsoft Office PowerPoint</Application>
  <PresentationFormat>Custom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Proxima Nova Bold</vt:lpstr>
      <vt:lpstr>Poppins Heavy</vt:lpstr>
      <vt:lpstr>Poppins Medium</vt:lpstr>
      <vt:lpstr>Poppins Bold</vt:lpstr>
      <vt:lpstr>Poppins Semi-Bold</vt:lpstr>
      <vt:lpstr>Poppins Ultra-Bold</vt:lpstr>
      <vt:lpstr>Arial</vt:lpstr>
      <vt:lpstr>Calibri</vt:lpstr>
      <vt:lpstr>Tahoma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White Modern Training And Development Presentation</dc:title>
  <cp:lastModifiedBy>DELL 123</cp:lastModifiedBy>
  <cp:revision>2</cp:revision>
  <dcterms:created xsi:type="dcterms:W3CDTF">2006-08-16T00:00:00Z</dcterms:created>
  <dcterms:modified xsi:type="dcterms:W3CDTF">2024-07-13T14:03:29Z</dcterms:modified>
  <dc:identifier>DAGK0p1lbj8</dc:identifier>
</cp:coreProperties>
</file>